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המחקר הגדול בארצות הברית, מה ירד אצל התלמידים במעבר לחטיבה? ← ממוצע הציונים והעניין הפנימי בלימודים | מה היה מפתיע בממצא של המחקר שסקר תלמידים בכיתות ז׳ ו־ח׳? ← שהלחץ פגע בהישגים גם אצל תלמידים עם חברויות יציבות</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בטבלה כתוב: ׳יותר לחץ במעבר ניבא ציונים נמוכים׳. מה פירוש המילה ׳ניבא׳ במשפט הזה? ← היה סימן מקדים שבעזרתו אפשר לצפות מה יקרה. המשפט בטקסט: "המעבר כרוך בתחושת אובדן שליטה…".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במחקר הגדול בארצות הברית מדדו את התלמידים כל חצי שנה. | ❌ לא נכון – לפי המחקר, תלמידים עם חברויות יציבות לא נפגעו מהלחץ. | ✅ נכון – חוקרים מישראל מסבירים שהמעבר כרוך בתחושת אובדן שליטה. | ❌ לא נכון – כל החוקרים מסכימים כמה גדולה תופעת ׳אובדן הקיץ׳.</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לומדים מראש על המערכת והנהלים של החטיבה ← ✅ צעד שעוזר במעבר | מחכים שהחרדה תעבור לבד בלי לדבר עם אף אחד ← 🚩 מלכודת של המעבר | מסמנים חבר/ה אחד/ת או שניים ללכת איתם לדרך ← ✅ צעד שעוזר במעבר | נמנעים מלבקר בחטיבה כדי לא להתלחץ ← 🚩 מלכודת של המעבר | פונים למחנך/ת או ליועצת כשמרגישים אבודים ← ✅ צעד שעוזר במעבר | משווים כל יום את ההתקדמות שלנו לאחרים ברשתות החברתיות ← 🚩 מלכודת של המעבר</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"לקצר את החופש הגדול?" ושאלות בסגנון בגרות על מטרה, מבנה וקישוריות. תשובות: מהי מטרתו העיקרית של הכותב/ת? ← לשכנע שעדיף להשאיר את החופש הגדול ולהוסיף לו מסגרות קצרות לפי בחירה | מה תפקידה של הפסקה החמישית ('תומכי הקיצור עשויים להשיב...') במבנה הטיעון? ← הצגת טענת נגד והפרכתה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maavar-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המעבר הגדול</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מיסודי לחטיבה</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פעם שהתחלתם משהו חדש: חוג, שכונה, קבוצה או כיתה. מה הרגשתם בדקה הראשונה, ומה עזר לכם אחרי שבוע? (רשות לשתף. אגב, התרגשות ודאגה יכולות להופיע יחד, וזה טבעי.)</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בטקסט מידעי ובטבלה, ולהסיק מסקנות זהירות מממצאי מחקר על המעבר מיסודי לחטיבה.</a:t>
            </a:r>
          </a:p>
          <a:p>
            <a:pPr rtl="1" algn="r">
              <a:spcAft>
                <a:spcPts val="600"/>
              </a:spcAft>
            </a:pPr>
            <a:r>
              <a:rPr sz="1500" b="0" lang="he-IL">
                <a:solidFill>
                  <a:srgbClr val="2B2540"/>
                </a:solidFill>
                <a:latin typeface="Arial"/>
                <a:ea typeface="Arial"/>
                <a:cs typeface="Arial"/>
                <a:sym typeface="Arial"/>
              </a:rPr>
              <a:t>• לזהות את מבנה הטיעון (טענה, נימוקים וראיות, טענת נגד והפרכה, מסקנה) ולנסח עמדה מנומקת בשאלת אורך החופש הגדול.</a:t>
            </a:r>
          </a:p>
          <a:p>
            <a:pPr rtl="1" algn="r">
              <a:spcAft>
                <a:spcPts val="600"/>
              </a:spcAft>
            </a:pPr>
            <a:r>
              <a:rPr sz="1500" b="0" lang="he-IL">
                <a:solidFill>
                  <a:srgbClr val="2B2540"/>
                </a:solidFill>
                <a:latin typeface="Arial"/>
                <a:ea typeface="Arial"/>
                <a:cs typeface="Arial"/>
                <a:sym typeface="Arial"/>
              </a:rPr>
              <a:t>• להכיר צעדים מעשיים ומשאבי חוסן להתאקלמות בחטיבה, ולדעת למי פונים כשקשה.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העניין הפנימי</a:t>
            </a:r>
          </a:p>
          <a:p>
            <a:pPr rtl="1" algn="ctr">
              <a:spcAft>
                <a:spcPts val="600"/>
              </a:spcAft>
            </a:pPr>
            <a:r>
              <a:rPr sz="1700" b="0" lang="he-IL">
                <a:solidFill>
                  <a:srgbClr val="2B2540"/>
                </a:solidFill>
                <a:latin typeface="Arial"/>
                <a:ea typeface="Arial"/>
                <a:cs typeface="Arial"/>
                <a:sym typeface="Arial"/>
              </a:rPr>
              <a:t>הרצון ללמוד כי זה מעניין אותנו, ולא רק בגלל ציון או פרס</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שייכות</a:t>
            </a:r>
          </a:p>
          <a:p>
            <a:pPr rtl="1" algn="ctr">
              <a:spcAft>
                <a:spcPts val="600"/>
              </a:spcAft>
            </a:pPr>
            <a:r>
              <a:rPr sz="1700" b="0" lang="he-IL">
                <a:solidFill>
                  <a:srgbClr val="2B2540"/>
                </a:solidFill>
                <a:latin typeface="Arial"/>
                <a:ea typeface="Arial"/>
                <a:cs typeface="Arial"/>
                <a:sym typeface="Arial"/>
              </a:rPr>
              <a:t>התחושה שאני חלק מהמקום ומהקבוצה, ושיש לי בה מקום (שורש ש־י־כ)</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אובדן שליטה</a:t>
            </a:r>
          </a:p>
          <a:p>
            <a:pPr rtl="1" algn="ctr">
              <a:spcAft>
                <a:spcPts val="600"/>
              </a:spcAft>
            </a:pPr>
            <a:r>
              <a:rPr sz="1700" b="0" lang="he-IL">
                <a:solidFill>
                  <a:srgbClr val="2B2540"/>
                </a:solidFill>
                <a:latin typeface="Arial"/>
                <a:ea typeface="Arial"/>
                <a:cs typeface="Arial"/>
                <a:sym typeface="Arial"/>
              </a:rPr>
              <a:t>התחושה שדברים קורים סביבי ואני לא יודע/ת מה צפוי ואיך להשפיע</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נהלים</a:t>
            </a:r>
          </a:p>
          <a:p>
            <a:pPr rtl="1" algn="ctr">
              <a:spcAft>
                <a:spcPts val="600"/>
              </a:spcAft>
            </a:pPr>
            <a:r>
              <a:rPr sz="1700" b="0" lang="he-IL">
                <a:solidFill>
                  <a:srgbClr val="2B2540"/>
                </a:solidFill>
                <a:latin typeface="Arial"/>
                <a:ea typeface="Arial"/>
                <a:cs typeface="Arial"/>
                <a:sym typeface="Arial"/>
              </a:rPr>
              <a:t>כללים וסדרים קבועים של מקום, למשל איך נכנסים לשיעור או מתי ההפסקה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פגרה</a:t>
            </a:r>
          </a:p>
          <a:p>
            <a:pPr rtl="1" algn="ctr">
              <a:spcAft>
                <a:spcPts val="600"/>
              </a:spcAft>
            </a:pPr>
            <a:r>
              <a:rPr sz="1700" b="0" lang="he-IL">
                <a:solidFill>
                  <a:srgbClr val="2B2540"/>
                </a:solidFill>
                <a:latin typeface="Arial"/>
                <a:ea typeface="Arial"/>
                <a:cs typeface="Arial"/>
                <a:sym typeface="Arial"/>
              </a:rPr>
              <a:t>תקופה ארוכה של הפסקה מלימודים, כמו החופש הגדול</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המעבר הגדול – מה המחקר אומר?</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רגע מעורב. סיום כיתה ו׳ הוא רגע מעורב. מצד אחד סיימתם את היסודי כ׳בוגרים׳ של בית הספר, ומצד שני מתחילה עלייה ללגונה גדולה ולא מוכרת: חטיבת הביניים. אם אתם מרגישים גם התרגשות וגם לחץ, אתם בחברה טובה.</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עצרו לרגע: איזה ממצא עד עכשיו הפתיע אתכם? ואחרי שתקראו את הטבלה – איזו שורה בה הכי מדברת אליכם? נסו להסביר למה.</a:t>
            </a:r>
          </a:p>
        </p:txBody>
      </p:sp>
      <p:pic>
        <p:nvPicPr>
          <p:cNvPr id="19" name="Picture 18" descr="maavar-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נשחה על פני המים ונאסוף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המחקר הגדול בארצות הברית, מה ירד אצל התלמידים במעבר לחטיבה?</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מספר החברים</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ממוצע הציונים והעניין הפנימי בלימודים</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מספר השיעורים בשבוע</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היה מפתיע בממצא של המחקר שסקר תלמידים בכיתות ז׳ ו־ח׳?</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שהלחץ פגע בהישגים גם אצל תלמידים עם חברויות יציבות</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שאף תלמיד לא הרגיש לחץ</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שהציונים דווקא עלו</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פנימה: נקשר בין הממצאים, נבין את המבנה ונבדוק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בטבלה כתוב: ׳יותר לחץ במעבר ניבא ציונים נמוכים׳. מה פירוש המילה ׳ניבא׳ במשפט הזה?</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גרם בוודאות לכל תלמיד לקבל ציון נמוך</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היה סימן מקדים שבעזרתו אפשר לצפות מה יקרה</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מנע ירידה בציונים</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עומד מאחורי הלחץ של המעבר.</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הטקסט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הלכתי לאיבוד</a:t>
            </a:r>
          </a:p>
          <a:p>
            <a:pPr rtl="1" algn="r">
              <a:spcAft>
                <a:spcPts val="800"/>
              </a:spcAft>
            </a:pPr>
            <a:r>
              <a:rPr sz="1800" b="0" lang="he-IL">
                <a:solidFill>
                  <a:srgbClr val="2B2540"/>
                </a:solidFill>
                <a:latin typeface="Arial"/>
                <a:ea typeface="Arial"/>
                <a:cs typeface="Arial"/>
                <a:sym typeface="Arial"/>
              </a:rPr>
              <a:t>ביום השני בחטיבה לא מצאה נועה את הכיתה ואיחרה לשיעור. בהפסקה הרגישה שהכול גדול מדי ושאין לה שליטה על כלום.</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לפי הטקסט, אילו צעדים של התמודדות פעילה יכולים לעזור לנועה? מה היא יכולה להגיד לעצמה?</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פסקה מנומקת (5–7 שורות): בחרו ממצא אחד מהטקסט או מהטבלה, והסבירו איך הוא יכול לשנות פעולה אחת שתעשו בקיץ או בשנה הקרובה. הוסיפו בסוף משפט אחד שתוכלו להגיד לעצמכם אם הציונים יירדו קצת בתקופת המעבר (רמז: ירידה בתקופת מעבר היא תופעה מוכרת, לא כישלון). שיתוף אישי – רשות.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במחקר הגדול בארצות הברית מדדו את התלמידים כל חצי שנה.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המחקר, תלמידים עם חברויות יציבות לא נפגעו מהלחץ.</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חוקרים מישראל מסבירים שהמעבר כרוך בתחושת אובדן שליטה.</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כל החוקרים מסכימים כמה גדולה תופעת ׳אובדן הקיץ׳.</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מיינו: צעד שעוזר במעבר, או מלכודת של המעבר?</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לומדים מראש על המערכת והנהלים של החטיבה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מחכים שהחרדה תעבור לבד בלי לדבר עם אף אחד</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מסמנים חבר/ה אחד/ת או שניים ללכת איתם לדרך</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נמנעים מלבקר בחטיבה כדי לא להתלחץ</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פונים למחנך/ת או ליועצת כשמרגישים אבודים</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משווים כל יום את ההתקדמות שלנו לאחרים ברשתות החברתיות</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צעד שעוזר במעבר</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מלכודת של המעבר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נוי הרגישה ביום האחרון של כיתה ו׳ גם התרגשות וגם פחד, ביחד. למה לדעתכם שני הרגשות האלה מופיעים יחד לפני מעבר? (רשות לשתף מניסיון אישי.)</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לפי מחקרים, בתקופת מעבר הציונים והעניין בלימודים יורדים לפעמים לזמן מה. איך כדאי לדבר על זה כדי שאף תלמיד ואף תלמידה לא ירגישו שזה כישלון אישי?</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מתוך ששת הצעדים (מידע מוקדם, ביקור, ריאיון של ותיק/ה, חבר/ה לדרך, חזרה קלה בקיץ, יש עם מי לדבר), איזה צעד הכי חשוב בעיניכם, ואיזה הכי קשה לעשות? למה?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בניין חדש, פעמון חדש והרבה פרצופים לא מוכרים? גש״ר מאח״ד למעבר: גוף – ישנים טוב ואוכלים ארוחת בוקר, שכל – מכינים מערכת ומפה, רגש – מתרגשים וזה בסדר, חברה – מחפשים חבר/ה אחד/ת, דמיון – מדמיינים יום טוב, אמונה וערכים – אני יכול/ה ללמוד דברים חדשים. כשקשה – פונים ליועצת, לנאמני החוסן המורים או לנאמני החוסן התלמידים.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„בעד הקיצור. לפי מחקרים שנערכו בארצות הברית, בחופש הגדול תלמידים שוכחים חלק מהחומר שנלמד, תופעה שמכונה 'אובדן הקיץ'. לפי המחקרים האלה, הנסיגה נראית במקצועות הלימוד העיקריים, והפגיעה חמורה יותר אצל…“</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הכותב/ת?</a:t>
            </a:r>
          </a:p>
          <a:p>
            <a:pPr rtl="1" algn="r">
              <a:spcAft>
                <a:spcPts val="200"/>
              </a:spcAft>
            </a:pPr>
            <a:r>
              <a:rPr sz="1400" b="0" lang="he-IL">
                <a:solidFill>
                  <a:srgbClr val="6B6880"/>
                </a:solidFill>
                <a:latin typeface="Arial"/>
                <a:ea typeface="Arial"/>
                <a:cs typeface="Arial"/>
                <a:sym typeface="Arial"/>
              </a:rPr>
              <a:t>א. לתאר את החוויות של תלמידים בחופש הגדול   ב. לשכנע שעדיף להשאיר את החופש הגדול ולהוסיף לו מסגרות קצרות לפי בחירה   ג. להוכיח שאובדן הקיץ אינו קיים כלל</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החמישית ('תומכי הקיצור עשויים להשיב...') במבנה הטיעון?</a:t>
            </a:r>
          </a:p>
          <a:p>
            <a:pPr rtl="1" algn="r">
              <a:spcAft>
                <a:spcPts val="200"/>
              </a:spcAft>
            </a:pPr>
            <a:r>
              <a:rPr sz="1400" b="0" lang="he-IL">
                <a:solidFill>
                  <a:srgbClr val="6B6880"/>
                </a:solidFill>
                <a:latin typeface="Arial"/>
                <a:ea typeface="Arial"/>
                <a:cs typeface="Arial"/>
                <a:sym typeface="Arial"/>
              </a:rPr>
              <a:t>א. הצגת טענת נגד והפרכתה   ב. הצגת הטענה המרכזית של הכותב/ת   ג. סיכום כל הטיעונים בעד הקיצור</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את תפקיד הפסקה החמישית במבנה הטיעון. מדוע לדעתכם הכותב/ת מציב/ה אותה לפני פסקת המסקנה? הסתמכו על מילות הקישור שבה.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אֵיךְ אַתֶּם מַרְגִּישִׁים כְּשֶׁאַתֶּם חוֹשְׁבִים עַל הַחֲטִיבָה? כִּתְבוּ מִלָּה אַחַת.</a:t>
            </a:r>
          </a:p>
          <a:p>
            <a:pPr rtl="1" algn="r">
              <a:spcAft>
                <a:spcPts val="500"/>
              </a:spcAft>
            </a:pPr>
            <a:r>
              <a:rPr sz="1700" b="1" lang="he-IL">
                <a:solidFill>
                  <a:srgbClr val="6A3FC9"/>
                </a:solidFill>
                <a:latin typeface="Arial"/>
                <a:ea typeface="Arial"/>
                <a:cs typeface="Arial"/>
                <a:sym typeface="Arial"/>
              </a:rPr>
              <a:t>תַּהֲלִיךְ </a:t>
            </a:r>
            <a:r>
              <a:rPr sz="1500" b="0" lang="he-IL">
                <a:solidFill>
                  <a:srgbClr val="6B6880"/>
                </a:solidFill>
                <a:latin typeface="Arial"/>
                <a:ea typeface="Arial"/>
                <a:cs typeface="Arial"/>
                <a:sym typeface="Arial"/>
              </a:rPr>
              <a:t>– process</a:t>
            </a:r>
          </a:p>
          <a:p>
            <a:pPr rtl="1" algn="r">
              <a:spcAft>
                <a:spcPts val="500"/>
              </a:spcAft>
            </a:pPr>
            <a:r>
              <a:rPr sz="1700" b="1" lang="he-IL">
                <a:solidFill>
                  <a:srgbClr val="6A3FC9"/>
                </a:solidFill>
                <a:latin typeface="Arial"/>
                <a:ea typeface="Arial"/>
                <a:cs typeface="Arial"/>
                <a:sym typeface="Arial"/>
              </a:rPr>
              <a:t>מִתְרַגְּשִׁים </a:t>
            </a:r>
            <a:r>
              <a:rPr sz="1500" b="0" lang="he-IL">
                <a:solidFill>
                  <a:srgbClr val="6B6880"/>
                </a:solidFill>
                <a:latin typeface="Arial"/>
                <a:ea typeface="Arial"/>
                <a:cs typeface="Arial"/>
                <a:sym typeface="Arial"/>
              </a:rPr>
              <a:t>– feel excited</a:t>
            </a:r>
          </a:p>
          <a:p>
            <a:pPr rtl="1" algn="r">
              <a:spcAft>
                <a:spcPts val="500"/>
              </a:spcAft>
            </a:pPr>
            <a:r>
              <a:rPr sz="1700" b="1" lang="he-IL">
                <a:solidFill>
                  <a:srgbClr val="6A3FC9"/>
                </a:solidFill>
                <a:latin typeface="Arial"/>
                <a:ea typeface="Arial"/>
                <a:cs typeface="Arial"/>
                <a:sym typeface="Arial"/>
              </a:rPr>
              <a:t>וָתִיקִים </a:t>
            </a:r>
            <a:r>
              <a:rPr sz="1500" b="0" lang="he-IL">
                <a:solidFill>
                  <a:srgbClr val="6B6880"/>
                </a:solidFill>
                <a:latin typeface="Arial"/>
                <a:ea typeface="Arial"/>
                <a:cs typeface="Arial"/>
                <a:sym typeface="Arial"/>
              </a:rPr>
              <a:t>– experienced, been there a long time</a:t>
            </a:r>
          </a:p>
          <a:p>
            <a:pPr rtl="1" algn="r">
              <a:spcAft>
                <a:spcPts val="500"/>
              </a:spcAft>
            </a:pPr>
            <a:r>
              <a:rPr sz="1700" b="1" lang="he-IL">
                <a:solidFill>
                  <a:srgbClr val="6A3FC9"/>
                </a:solidFill>
                <a:latin typeface="Arial"/>
                <a:ea typeface="Arial"/>
                <a:cs typeface="Arial"/>
                <a:sym typeface="Arial"/>
              </a:rPr>
              <a:t>מַעֲרֶכֶת </a:t>
            </a:r>
            <a:r>
              <a:rPr sz="1500" b="0" lang="he-IL">
                <a:solidFill>
                  <a:srgbClr val="6B6880"/>
                </a:solidFill>
                <a:latin typeface="Arial"/>
                <a:ea typeface="Arial"/>
                <a:cs typeface="Arial"/>
                <a:sym typeface="Arial"/>
              </a:rPr>
              <a:t>– school timetable</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איך אתם מרגישים כשאתם חושבים על החטיבה? </a:t>
            </a:r>
            <a:r>
              <a:rPr sz="1800" b="1" lang="he-IL">
                <a:solidFill>
                  <a:srgbClr val="2B2540"/>
                </a:solidFill>
                <a:latin typeface="Segoe UI Emoji"/>
                <a:ea typeface="Segoe UI Emoji"/>
                <a:cs typeface="Segoe UI Emoji"/>
                <a:sym typeface="Segoe UI Emoji"/>
              </a:rPr>
              <a:t>😊😟</a:t>
            </a:r>
          </a:p>
          <a:p>
            <a:pPr rtl="1" algn="r">
              <a:spcAft>
                <a:spcPts val="500"/>
              </a:spcAft>
            </a:pPr>
            <a:r>
              <a:rPr sz="1800" b="0" lang="he-IL">
                <a:solidFill>
                  <a:srgbClr val="2B2540"/>
                </a:solidFill>
                <a:latin typeface="Arial"/>
                <a:ea typeface="Arial"/>
                <a:cs typeface="Arial"/>
                <a:sym typeface="Arial"/>
              </a:rPr>
              <a:t>מה עושים כשלא מוצאים את הכיתה?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שואלים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מתחבאים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ישנים</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המעבר הגדול</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דבר אחד שלמדתי היום על המעבר לחטיבה הוא...</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צעד קטן אחד שאפשר לעשות כבר השבוע כדי להתכונן למעבר (או כדי לעזור לחבר/ה חדש/ה).</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למי אפשר לפנות כשמשהו מטריד או מרגיש לא בסדר? כתבו לפחות שתי אפשרויות. (תזכורת: לא נשארים עם זה לבד: פנו ליועצת, לנאמני החוסן המורים או לנאמני החוסן התלמידים.)</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המעבר הגדול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35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המעבר הגדול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